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290" r:id="rId2"/>
    <p:sldId id="1910" r:id="rId3"/>
    <p:sldId id="2306" r:id="rId4"/>
    <p:sldId id="1911" r:id="rId5"/>
    <p:sldId id="2307" r:id="rId6"/>
    <p:sldId id="1912" r:id="rId7"/>
    <p:sldId id="2308" r:id="rId8"/>
    <p:sldId id="2437" r:id="rId9"/>
    <p:sldId id="1913" r:id="rId10"/>
    <p:sldId id="1914" r:id="rId11"/>
    <p:sldId id="2309" r:id="rId12"/>
    <p:sldId id="1920" r:id="rId13"/>
    <p:sldId id="2255" r:id="rId14"/>
    <p:sldId id="1922" r:id="rId15"/>
    <p:sldId id="2155" r:id="rId16"/>
    <p:sldId id="2438" r:id="rId17"/>
    <p:sldId id="1924" r:id="rId18"/>
    <p:sldId id="2310" r:id="rId19"/>
    <p:sldId id="1926" r:id="rId20"/>
    <p:sldId id="2134" r:id="rId21"/>
    <p:sldId id="2439" r:id="rId22"/>
    <p:sldId id="2037" r:id="rId23"/>
    <p:sldId id="2244" r:id="rId24"/>
    <p:sldId id="2440" r:id="rId25"/>
    <p:sldId id="2039" r:id="rId26"/>
    <p:sldId id="2441" r:id="rId27"/>
    <p:sldId id="2413" r:id="rId28"/>
    <p:sldId id="2442" r:id="rId29"/>
    <p:sldId id="2041" r:id="rId30"/>
    <p:sldId id="2443" r:id="rId31"/>
    <p:sldId id="2444" r:id="rId32"/>
    <p:sldId id="2428" r:id="rId33"/>
    <p:sldId id="2304" r:id="rId34"/>
    <p:sldId id="2387" r:id="rId35"/>
    <p:sldId id="2445" r:id="rId36"/>
    <p:sldId id="2311" r:id="rId37"/>
    <p:sldId id="2446" r:id="rId38"/>
    <p:sldId id="2405" r:id="rId39"/>
    <p:sldId id="2312" r:id="rId40"/>
    <p:sldId id="2447" r:id="rId41"/>
    <p:sldId id="2319" r:id="rId42"/>
    <p:sldId id="2448" r:id="rId43"/>
    <p:sldId id="2449" r:id="rId44"/>
    <p:sldId id="2171" r:id="rId45"/>
  </p:sldIdLst>
  <p:sldSz cx="12190413" cy="6859588"/>
  <p:notesSz cx="6858000" cy="9144000"/>
  <p:custDataLst>
    <p:tags r:id="rId48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6318" autoAdjust="0"/>
  </p:normalViewPr>
  <p:slideViewPr>
    <p:cSldViewPr showGuides="1">
      <p:cViewPr>
        <p:scale>
          <a:sx n="75" d="100"/>
          <a:sy n="75" d="100"/>
        </p:scale>
        <p:origin x="317" y="21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6.xml"/><Relationship Id="rId3" Type="http://schemas.openxmlformats.org/officeDocument/2006/relationships/package" Target="../embeddings/Microsoft_Word___6.docx"/><Relationship Id="rId21" Type="http://schemas.openxmlformats.org/officeDocument/2006/relationships/image" Target="../media/image12.emf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package" Target="../embeddings/Microsoft_Word___7.docx"/><Relationship Id="rId1" Type="http://schemas.openxmlformats.org/officeDocument/2006/relationships/vmlDrawing" Target="../drawings/vmlDrawing6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39.xml"/><Relationship Id="rId4" Type="http://schemas.openxmlformats.org/officeDocument/2006/relationships/image" Target="../media/image11.emf"/><Relationship Id="rId9" Type="http://schemas.openxmlformats.org/officeDocument/2006/relationships/slide" Target="slide10.xml"/><Relationship Id="rId14" Type="http://schemas.openxmlformats.org/officeDocument/2006/relationships/slide" Target="slide22.xml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9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23" Type="http://schemas.openxmlformats.org/officeDocument/2006/relationships/image" Target="../media/image16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8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18" Type="http://schemas.openxmlformats.org/officeDocument/2006/relationships/slide" Target="slide39.xml"/><Relationship Id="rId3" Type="http://schemas.openxmlformats.org/officeDocument/2006/relationships/image" Target="../media/image18.png"/><Relationship Id="rId21" Type="http://schemas.openxmlformats.org/officeDocument/2006/relationships/image" Target="../media/image19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9.xml"/><Relationship Id="rId10" Type="http://schemas.openxmlformats.org/officeDocument/2006/relationships/slide" Target="slide14.xml"/><Relationship Id="rId19" Type="http://schemas.openxmlformats.org/officeDocument/2006/relationships/package" Target="../embeddings/Microsoft_Word___10.docx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6.xml"/><Relationship Id="rId3" Type="http://schemas.openxmlformats.org/officeDocument/2006/relationships/package" Target="../embeddings/Microsoft_Word___11.docx"/><Relationship Id="rId21" Type="http://schemas.openxmlformats.org/officeDocument/2006/relationships/package" Target="../embeddings/Microsoft_Word___12.docx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9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25.xml"/><Relationship Id="rId23" Type="http://schemas.openxmlformats.org/officeDocument/2006/relationships/image" Target="../media/image19.png"/><Relationship Id="rId10" Type="http://schemas.openxmlformats.org/officeDocument/2006/relationships/slide" Target="slide12.xml"/><Relationship Id="rId19" Type="http://schemas.openxmlformats.org/officeDocument/2006/relationships/slide" Target="slide39.xml"/><Relationship Id="rId4" Type="http://schemas.openxmlformats.org/officeDocument/2006/relationships/image" Target="../media/image20.emf"/><Relationship Id="rId9" Type="http://schemas.openxmlformats.org/officeDocument/2006/relationships/slide" Target="slide10.xml"/><Relationship Id="rId14" Type="http://schemas.openxmlformats.org/officeDocument/2006/relationships/slide" Target="slide22.xml"/><Relationship Id="rId2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22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13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14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slide" Target="slide39.xml"/><Relationship Id="rId2" Type="http://schemas.openxmlformats.org/officeDocument/2006/relationships/slide" Target="slide2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3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package" Target="../embeddings/Microsoft_Word___15.docx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12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25.emf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18" Type="http://schemas.openxmlformats.org/officeDocument/2006/relationships/slide" Target="slide39.xml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9.xml"/><Relationship Id="rId10" Type="http://schemas.openxmlformats.org/officeDocument/2006/relationships/slide" Target="slide14.xml"/><Relationship Id="rId19" Type="http://schemas.openxmlformats.org/officeDocument/2006/relationships/package" Target="../embeddings/Microsoft_Word___16.docx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18" Type="http://schemas.openxmlformats.org/officeDocument/2006/relationships/slide" Target="slide39.xml"/><Relationship Id="rId3" Type="http://schemas.openxmlformats.org/officeDocument/2006/relationships/image" Target="../media/image4.png"/><Relationship Id="rId21" Type="http://schemas.openxmlformats.org/officeDocument/2006/relationships/package" Target="../embeddings/Microsoft_Word___18.docx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36.xml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14.v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24" Type="http://schemas.openxmlformats.org/officeDocument/2006/relationships/image" Target="../media/image30.emf"/><Relationship Id="rId5" Type="http://schemas.openxmlformats.org/officeDocument/2006/relationships/slide" Target="slide4.xml"/><Relationship Id="rId15" Type="http://schemas.openxmlformats.org/officeDocument/2006/relationships/slide" Target="slide29.xml"/><Relationship Id="rId23" Type="http://schemas.openxmlformats.org/officeDocument/2006/relationships/package" Target="../embeddings/Microsoft_Word___19.docx"/><Relationship Id="rId10" Type="http://schemas.openxmlformats.org/officeDocument/2006/relationships/slide" Target="slide14.xml"/><Relationship Id="rId19" Type="http://schemas.openxmlformats.org/officeDocument/2006/relationships/package" Target="../embeddings/Microsoft_Word___17.docx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5.xml"/><Relationship Id="rId2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31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image" Target="../media/image31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32.emf"/><Relationship Id="rId1" Type="http://schemas.openxmlformats.org/officeDocument/2006/relationships/vmlDrawing" Target="../drawings/vmlDrawing15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20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3.xml"/><Relationship Id="rId3" Type="http://schemas.openxmlformats.org/officeDocument/2006/relationships/package" Target="../embeddings/Microsoft_Word___21.docx"/><Relationship Id="rId21" Type="http://schemas.openxmlformats.org/officeDocument/2006/relationships/image" Target="../media/image31.png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slide" Target="slide39.xml"/><Relationship Id="rId1" Type="http://schemas.openxmlformats.org/officeDocument/2006/relationships/vmlDrawing" Target="../drawings/vmlDrawing16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36.xml"/><Relationship Id="rId4" Type="http://schemas.openxmlformats.org/officeDocument/2006/relationships/image" Target="../media/image33.emf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34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package" Target="../embeddings/Microsoft_Word___22.docx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17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35.emf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24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18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23" Type="http://schemas.openxmlformats.org/officeDocument/2006/relationships/image" Target="../media/image3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23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34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19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25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18" Type="http://schemas.openxmlformats.org/officeDocument/2006/relationships/image" Target="../media/image39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3.xml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1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27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20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23" Type="http://schemas.openxmlformats.org/officeDocument/2006/relationships/image" Target="../media/image39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26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package" Target="../embeddings/Microsoft_Word___28.docx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21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42.emf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6.xml"/><Relationship Id="rId3" Type="http://schemas.openxmlformats.org/officeDocument/2006/relationships/package" Target="../embeddings/Microsoft_Word___29.docx"/><Relationship Id="rId21" Type="http://schemas.openxmlformats.org/officeDocument/2006/relationships/image" Target="../media/image39.png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22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39.xml"/><Relationship Id="rId4" Type="http://schemas.openxmlformats.org/officeDocument/2006/relationships/image" Target="../media/image43.emf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44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6.xml"/><Relationship Id="rId3" Type="http://schemas.openxmlformats.org/officeDocument/2006/relationships/package" Target="../embeddings/Microsoft_Word___30.docx"/><Relationship Id="rId21" Type="http://schemas.openxmlformats.org/officeDocument/2006/relationships/package" Target="../embeddings/Microsoft_Word___31.docx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3.xml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23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24" Type="http://schemas.openxmlformats.org/officeDocument/2006/relationships/image" Target="../media/image47.emf"/><Relationship Id="rId5" Type="http://schemas.openxmlformats.org/officeDocument/2006/relationships/slide" Target="slide2.xml"/><Relationship Id="rId15" Type="http://schemas.openxmlformats.org/officeDocument/2006/relationships/slide" Target="slide25.xml"/><Relationship Id="rId23" Type="http://schemas.openxmlformats.org/officeDocument/2006/relationships/package" Target="../embeddings/Microsoft_Word___32.docx"/><Relationship Id="rId10" Type="http://schemas.openxmlformats.org/officeDocument/2006/relationships/slide" Target="slide12.xml"/><Relationship Id="rId19" Type="http://schemas.openxmlformats.org/officeDocument/2006/relationships/slide" Target="slide39.xml"/><Relationship Id="rId4" Type="http://schemas.openxmlformats.org/officeDocument/2006/relationships/image" Target="../media/image45.emf"/><Relationship Id="rId9" Type="http://schemas.openxmlformats.org/officeDocument/2006/relationships/slide" Target="slide10.xml"/><Relationship Id="rId14" Type="http://schemas.openxmlformats.org/officeDocument/2006/relationships/slide" Target="slide22.xml"/><Relationship Id="rId22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44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24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33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50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49.emf"/><Relationship Id="rId1" Type="http://schemas.openxmlformats.org/officeDocument/2006/relationships/vmlDrawing" Target="../drawings/vmlDrawing25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34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package" Target="../embeddings/Microsoft_Word___35.docx"/><Relationship Id="rId3" Type="http://schemas.openxmlformats.org/officeDocument/2006/relationships/slide" Target="slide2.xml"/><Relationship Id="rId21" Type="http://schemas.openxmlformats.org/officeDocument/2006/relationships/image" Target="../media/image52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package" Target="../embeddings/Microsoft_Word___36.docx"/><Relationship Id="rId1" Type="http://schemas.openxmlformats.org/officeDocument/2006/relationships/vmlDrawing" Target="../drawings/vmlDrawing26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51.emf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6.xml"/><Relationship Id="rId3" Type="http://schemas.openxmlformats.org/officeDocument/2006/relationships/package" Target="../embeddings/Microsoft_Word___37.docx"/><Relationship Id="rId21" Type="http://schemas.openxmlformats.org/officeDocument/2006/relationships/image" Target="../media/image54.png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27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39.xml"/><Relationship Id="rId4" Type="http://schemas.openxmlformats.org/officeDocument/2006/relationships/image" Target="../media/image53.emf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55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package" Target="../embeddings/Microsoft_Word___2.docx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5.emf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package" Target="../embeddings/Microsoft_Word___38.docx"/><Relationship Id="rId3" Type="http://schemas.openxmlformats.org/officeDocument/2006/relationships/slide" Target="slide2.xml"/><Relationship Id="rId21" Type="http://schemas.openxmlformats.org/officeDocument/2006/relationships/package" Target="../embeddings/Microsoft_Word___39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28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23" Type="http://schemas.openxmlformats.org/officeDocument/2006/relationships/image" Target="../media/image55.png"/><Relationship Id="rId10" Type="http://schemas.openxmlformats.org/officeDocument/2006/relationships/slide" Target="slide17.xml"/><Relationship Id="rId19" Type="http://schemas.openxmlformats.org/officeDocument/2006/relationships/image" Target="../media/image56.emf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58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package" Target="../embeddings/Microsoft_Word___40.docx"/><Relationship Id="rId1" Type="http://schemas.openxmlformats.org/officeDocument/2006/relationships/vmlDrawing" Target="../drawings/vmlDrawing29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55.png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55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59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6.xml"/><Relationship Id="rId20" Type="http://schemas.openxmlformats.org/officeDocument/2006/relationships/package" Target="../embeddings/Microsoft_Word___41.docx"/><Relationship Id="rId1" Type="http://schemas.openxmlformats.org/officeDocument/2006/relationships/vmlDrawing" Target="../drawings/vmlDrawing30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image" Target="../media/image55.png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33.xml"/><Relationship Id="rId3" Type="http://schemas.openxmlformats.org/officeDocument/2006/relationships/package" Target="../embeddings/Microsoft_Word___3.docx"/><Relationship Id="rId21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slide" Target="slide39.xml"/><Relationship Id="rId1" Type="http://schemas.openxmlformats.org/officeDocument/2006/relationships/vmlDrawing" Target="../drawings/vmlDrawing3.v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36.xml"/><Relationship Id="rId4" Type="http://schemas.openxmlformats.org/officeDocument/2006/relationships/image" Target="../media/image7.emf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8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4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5.docx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1"/>
          <a:stretch/>
        </p:blipFill>
        <p:spPr>
          <a:xfrm>
            <a:off x="7272338" y="2048613"/>
            <a:ext cx="4917600" cy="27640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2060" y="3002598"/>
            <a:ext cx="6768534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模块综合试卷</a:t>
            </a:r>
            <a:r>
              <a:rPr lang="en-US" altLang="zh-CN" sz="5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华文黑体" panose="02010600040101010101" pitchFamily="2" charset="-122"/>
              </a:rPr>
              <a:t>(</a:t>
            </a:r>
            <a:r>
              <a:rPr lang="zh-CN" altLang="en-US" sz="5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华文黑体" panose="02010600040101010101" pitchFamily="2" charset="-122"/>
              </a:rPr>
              <a:t>二</a:t>
            </a:r>
            <a:r>
              <a:rPr lang="en-US" altLang="zh-CN" sz="5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华文黑体" panose="02010600040101010101" pitchFamily="2" charset="-122"/>
              </a:rPr>
              <a:t>)</a:t>
            </a:r>
            <a:endParaRPr lang="zh-CN" altLang="zh-CN" sz="5400" b="1" kern="1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86029"/>
              </p:ext>
            </p:extLst>
          </p:nvPr>
        </p:nvGraphicFramePr>
        <p:xfrm>
          <a:off x="538857" y="3977208"/>
          <a:ext cx="812958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71" name="文档" r:id="rId3" imgW="8128922" imgH="821759" progId="Word.Document.12">
                  <p:embed/>
                </p:oleObj>
              </mc:Choice>
              <mc:Fallback>
                <p:oleObj name="文档" r:id="rId3" imgW="8128922" imgH="8217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857" y="3977208"/>
                        <a:ext cx="8129587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584333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无锡市高二期末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如图所示，一束单色光从截面为以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为圆心、半径为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圆形玻璃砖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点沿纸面射入，当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时，光线恰好在玻璃砖圆形表面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发生全反射；当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时，光线从玻璃砖圆形表面的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点射出，且从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点射出的光线与从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平行。则玻璃砖的折射率为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111997" y="391825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圆角矩形 26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50528"/>
              </p:ext>
            </p:extLst>
          </p:nvPr>
        </p:nvGraphicFramePr>
        <p:xfrm>
          <a:off x="2251844" y="1135063"/>
          <a:ext cx="10160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72" name="文档" r:id="rId20" imgW="1016387" imgH="1109847" progId="Word.Document.12">
                  <p:embed/>
                </p:oleObj>
              </mc:Choice>
              <mc:Fallback>
                <p:oleObj name="文档" r:id="rId20" imgW="1016387" imgH="1109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51844" y="1135063"/>
                        <a:ext cx="101600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568" name="Picture 696" descr="X171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16" y="2688871"/>
            <a:ext cx="2740239" cy="204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405458"/>
            <a:ext cx="11248331" cy="5040560"/>
            <a:chOff x="471835" y="934424"/>
            <a:chExt cx="11248331" cy="5040560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4880570"/>
            </a:xfrm>
            <a:prstGeom prst="roundRect">
              <a:avLst>
                <a:gd name="adj" fmla="val 20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361990"/>
              </p:ext>
            </p:extLst>
          </p:nvPr>
        </p:nvGraphicFramePr>
        <p:xfrm>
          <a:off x="800100" y="826418"/>
          <a:ext cx="71437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17" name="文档" r:id="rId19" imgW="7148255" imgH="2825696" progId="Word.Document.12">
                  <p:embed/>
                </p:oleObj>
              </mc:Choice>
              <mc:Fallback>
                <p:oleObj name="文档" r:id="rId19" imgW="7148255" imgH="28256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0100" y="826418"/>
                        <a:ext cx="714375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86279"/>
              </p:ext>
            </p:extLst>
          </p:nvPr>
        </p:nvGraphicFramePr>
        <p:xfrm>
          <a:off x="800100" y="3510692"/>
          <a:ext cx="106013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18" name="文档" r:id="rId21" imgW="10612878" imgH="1929082" progId="Word.Document.12">
                  <p:embed/>
                </p:oleObj>
              </mc:Choice>
              <mc:Fallback>
                <p:oleObj name="文档" r:id="rId21" imgW="10612878" imgH="1929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0100" y="3510692"/>
                        <a:ext cx="10601325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914" name="Picture 2466" descr="X17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892" y="884892"/>
            <a:ext cx="2902429" cy="24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2418" y="4221882"/>
            <a:ext cx="10545576" cy="1943686"/>
            <a:chOff x="312318" y="4323584"/>
            <a:chExt cx="10545576" cy="1943686"/>
          </a:xfrm>
        </p:grpSpPr>
        <p:pic>
          <p:nvPicPr>
            <p:cNvPr id="237738" name="Picture 170" descr="4-235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03"/>
            <a:stretch/>
          </p:blipFill>
          <p:spPr bwMode="auto">
            <a:xfrm>
              <a:off x="312318" y="4483311"/>
              <a:ext cx="4838017" cy="174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0" descr="4-235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7"/>
            <a:stretch/>
          </p:blipFill>
          <p:spPr bwMode="auto">
            <a:xfrm>
              <a:off x="6115205" y="4323584"/>
              <a:ext cx="4742689" cy="194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389206" y="-256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达州市高二期中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如图，在水平光滑的地面上放置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两个质量均为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的物块，其中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物块左侧带有一个轻质弹簧。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物块以速度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向右运动，与弹簧接触之后，压缩弹簧至最短，然后被弹开。在整个过程中，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物块的动量为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物块与弹簧接触的时间为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，弹簧的弹性势能为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弹簧的劲度系数为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，弹簧的形变量为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，则碰撞过程中以下四个图像正确的是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4511030" y="552818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84646"/>
              </p:ext>
            </p:extLst>
          </p:nvPr>
        </p:nvGraphicFramePr>
        <p:xfrm>
          <a:off x="880150" y="2506375"/>
          <a:ext cx="34940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0" name="文档" r:id="rId19" imgW="3536839" imgH="1072348" progId="Word.Document.12">
                  <p:embed/>
                </p:oleObj>
              </mc:Choice>
              <mc:Fallback>
                <p:oleObj name="文档" r:id="rId19" imgW="3536839" imgH="1072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0150" y="2506375"/>
                        <a:ext cx="3494087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737" name="Picture 169" descr="4-234Y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15" y="3357786"/>
            <a:ext cx="2808182" cy="83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7515"/>
              </p:ext>
            </p:extLst>
          </p:nvPr>
        </p:nvGraphicFramePr>
        <p:xfrm>
          <a:off x="803275" y="825981"/>
          <a:ext cx="104648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41" name="文档" r:id="rId3" imgW="10612878" imgH="3816829" progId="Word.Document.12">
                  <p:embed/>
                </p:oleObj>
              </mc:Choice>
              <mc:Fallback>
                <p:oleObj name="文档" r:id="rId3" imgW="10612878" imgH="3816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275" y="825981"/>
                        <a:ext cx="10464800" cy="376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448231"/>
            <a:ext cx="11248331" cy="5501843"/>
            <a:chOff x="471835" y="934424"/>
            <a:chExt cx="11248331" cy="5501843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3"/>
              <a:ext cx="11248331" cy="534185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86388"/>
              </p:ext>
            </p:extLst>
          </p:nvPr>
        </p:nvGraphicFramePr>
        <p:xfrm>
          <a:off x="800100" y="4130799"/>
          <a:ext cx="10601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42" name="文档" r:id="rId21" imgW="10612878" imgH="1813344" progId="Word.Document.12">
                  <p:embed/>
                </p:oleObj>
              </mc:Choice>
              <mc:Fallback>
                <p:oleObj name="文档" r:id="rId21" imgW="10612878" imgH="18133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0100" y="4130799"/>
                        <a:ext cx="1060132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169" descr="4-234Y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1024295"/>
            <a:ext cx="3089000" cy="9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37760"/>
            <a:ext cx="11412000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泰州市高二期末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直角坐标系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轴为两种均匀介质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的分界线。位于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处的波源先后发出的两列频率都为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Hz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的机械波相向传播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不考虑波在界面的反射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，某时刻两列波均第一次传到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处，该时刻波形图如图所示。下列说法正确的是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两列波波源的起振方向相反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右边的波传到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处时，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的质点正处于平衡位置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两列波波源频率相同，相遇后会发生干涉，且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处为振动减弱点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两列波波源频率相同，但从一种介质传到另一种介质过程频率变化，故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发生干涉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72083" y="432501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60098" name="Picture 2" descr="X17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12" y="2333600"/>
            <a:ext cx="4432910" cy="16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107901"/>
            <a:ext cx="11248331" cy="6130204"/>
            <a:chOff x="471835" y="934424"/>
            <a:chExt cx="11248331" cy="6130204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3"/>
              <a:ext cx="11248331" cy="5970215"/>
            </a:xfrm>
            <a:prstGeom prst="roundRect">
              <a:avLst>
                <a:gd name="adj" fmla="val 150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8649" y="386408"/>
            <a:ext cx="531454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根据带动法可知波源起振方向均沿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轴正方向，起振方向相同，故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79488"/>
              </p:ext>
            </p:extLst>
          </p:nvPr>
        </p:nvGraphicFramePr>
        <p:xfrm>
          <a:off x="803275" y="2123490"/>
          <a:ext cx="10555288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1" name="文档" r:id="rId19" imgW="10706157" imgH="4153978" progId="Word.Document.12">
                  <p:embed/>
                </p:oleObj>
              </mc:Choice>
              <mc:Fallback>
                <p:oleObj name="文档" r:id="rId19" imgW="10706157" imgH="41539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3275" y="2123490"/>
                        <a:ext cx="10555288" cy="410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 descr="X17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55" y="469323"/>
            <a:ext cx="4522011" cy="166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395932"/>
            <a:ext cx="11248331" cy="4546030"/>
            <a:chOff x="471835" y="934424"/>
            <a:chExt cx="11248331" cy="454603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4386040"/>
            </a:xfrm>
            <a:prstGeom prst="roundRect">
              <a:avLst>
                <a:gd name="adj" fmla="val 150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8649" y="674439"/>
            <a:ext cx="5746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两列波波源频率相同，相遇后会发生干涉，右边的波传到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此波使该质点向上振动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3089" y="2714582"/>
            <a:ext cx="107642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此时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间内对于左边的波会使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处的质点运动到平衡位置且向下振动，根据波的叠加原理，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处为振动减弱点，故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一种介质传到另一种介质过程频率不会发生变化，故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25833"/>
              </p:ext>
            </p:extLst>
          </p:nvPr>
        </p:nvGraphicFramePr>
        <p:xfrm>
          <a:off x="1610246" y="1836092"/>
          <a:ext cx="12160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3" name="文档" r:id="rId19" imgW="1216497" imgH="1051074" progId="Word.Document.12">
                  <p:embed/>
                </p:oleObj>
              </mc:Choice>
              <mc:Fallback>
                <p:oleObj name="文档" r:id="rId19" imgW="1216497" imgH="1051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10246" y="1836092"/>
                        <a:ext cx="121602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X17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90" y="908199"/>
            <a:ext cx="4876200" cy="17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7890" y="405458"/>
            <a:ext cx="11394632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二、多项选择题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中山市高二期末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关于光现象及其应用，下列说法正确的是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光的偏振现象说明光是纵波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激光信号在光导纤维中的传输利用了光的全反射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相机镜头上的增透膜可以减少反射，增强透射，这是利用了光的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光的衍射现象表明，当障碍物的尺寸比光的波长大得多时，光的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衍射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更明显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283483" y="237824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1" name="TextBox 14"/>
          <p:cNvSpPr txBox="1"/>
          <p:nvPr/>
        </p:nvSpPr>
        <p:spPr>
          <a:xfrm>
            <a:off x="273958" y="301679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792502"/>
            <a:ext cx="11248331" cy="4293476"/>
            <a:chOff x="471835" y="934424"/>
            <a:chExt cx="11248331" cy="4293476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413348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圆角矩形 3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8649" y="1115659"/>
            <a:ext cx="107731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光的偏振现象说明光是横波，故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信号在光导纤维中的传输利用了光的全反射，故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相机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镜头上的增透膜可以减少反射，增强透射，这是利用了光的干涉现象，故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障碍物的尺寸比光的波长小得多或相差不多时，光的衍射现象更明显，故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6830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无锡市高二期末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如图甲所示是一列简谐横波在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时刻的波形图，质点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的平衡位置位于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处，其振动图像如图乙所示，下列说法正确的是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轴负方向传播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的加速度最大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轴负方向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该波的波速为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272083" y="234967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72083" y="424844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77919"/>
              </p:ext>
            </p:extLst>
          </p:nvPr>
        </p:nvGraphicFramePr>
        <p:xfrm>
          <a:off x="4449182" y="4139714"/>
          <a:ext cx="34004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65" name="文档" r:id="rId18" imgW="3406551" imgH="1095424" progId="Word.Document.12">
                  <p:embed/>
                </p:oleObj>
              </mc:Choice>
              <mc:Fallback>
                <p:oleObj name="文档" r:id="rId18" imgW="3406551" imgH="1095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49182" y="4139714"/>
                        <a:ext cx="340042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963" name="Picture 1659" descr="X1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55" y="1917626"/>
            <a:ext cx="5345721" cy="20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40708"/>
            <a:ext cx="11412000" cy="52195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一、单项选择题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深圳市高二期末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在水平冰面上表演双人滑冰时，当两人从静止状态沿着水平方向相互推开时。已知男运动员的质量大于女运动员，两个运动员与冰面间的摩擦力可以忽略不计。下列说法正确的是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两运动员获得大小相同的速度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两运动员获得大小相同的动能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两运动员组成的系统机械能守恒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两运动员组成的系统动量守恒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71702" y="480520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477466"/>
            <a:ext cx="11248331" cy="4752528"/>
            <a:chOff x="471835" y="934424"/>
            <a:chExt cx="11248331" cy="4752528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4592538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2599" y="731590"/>
            <a:ext cx="10848266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向下振动，根据上下坡法，波沿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轴负方向传播，故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由题图乙可知，再经过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位于波谷，加速度最大且沿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轴正方向，故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的相位差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14593"/>
              </p:ext>
            </p:extLst>
          </p:nvPr>
        </p:nvGraphicFramePr>
        <p:xfrm>
          <a:off x="723900" y="4035703"/>
          <a:ext cx="7467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2" name="文档" r:id="rId19" imgW="7472145" imgH="1115862" progId="Word.Document.12">
                  <p:embed/>
                </p:oleObj>
              </mc:Choice>
              <mc:Fallback>
                <p:oleObj name="文档" r:id="rId19" imgW="7472145" imgH="1115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3900" y="4035703"/>
                        <a:ext cx="7467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659" descr="X17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03" y="2993858"/>
            <a:ext cx="5345721" cy="20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477466"/>
            <a:ext cx="11248331" cy="5040560"/>
            <a:chOff x="471835" y="934424"/>
            <a:chExt cx="11248331" cy="504056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4880570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2599" y="731590"/>
            <a:ext cx="108482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的振动方程为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755163"/>
              </p:ext>
            </p:extLst>
          </p:nvPr>
        </p:nvGraphicFramePr>
        <p:xfrm>
          <a:off x="694606" y="2956218"/>
          <a:ext cx="89519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08" name="文档" r:id="rId19" imgW="8964115" imgH="1063565" progId="Word.Document.12">
                  <p:embed/>
                </p:oleObj>
              </mc:Choice>
              <mc:Fallback>
                <p:oleObj name="文档" r:id="rId19" imgW="8964115" imgH="1063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4606" y="2956218"/>
                        <a:ext cx="8951913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86479"/>
              </p:ext>
            </p:extLst>
          </p:nvPr>
        </p:nvGraphicFramePr>
        <p:xfrm>
          <a:off x="694606" y="1383090"/>
          <a:ext cx="7467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09" name="文档" r:id="rId21" imgW="7472145" imgH="1117303" progId="Word.Document.12">
                  <p:embed/>
                </p:oleObj>
              </mc:Choice>
              <mc:Fallback>
                <p:oleObj name="文档" r:id="rId21" imgW="7472145" imgH="11173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4606" y="1383090"/>
                        <a:ext cx="746760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622599" y="2277666"/>
            <a:ext cx="108482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的振动方程为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76598"/>
              </p:ext>
            </p:extLst>
          </p:nvPr>
        </p:nvGraphicFramePr>
        <p:xfrm>
          <a:off x="720725" y="3932238"/>
          <a:ext cx="1050607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10" name="文档" r:id="rId23" imgW="10660418" imgH="1470804" progId="Word.Document.12">
                  <p:embed/>
                </p:oleObj>
              </mc:Choice>
              <mc:Fallback>
                <p:oleObj name="文档" r:id="rId23" imgW="10660418" imgH="14708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0725" y="3932238"/>
                        <a:ext cx="10506075" cy="145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1659" descr="X17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73" y="934302"/>
            <a:ext cx="5240389" cy="198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2772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聊城市高二期末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如图所示，光滑水平轨道上放置足够长的木板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上表面粗糙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和滑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块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，滑块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置于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的左端。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间动摩擦因数为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，三者质量分别为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spc="1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1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spc="1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。开始时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静止，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一起以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的速度匀速向右运动，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发生碰撞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时间极短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后立即一起向右运动。取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碰撞后瞬间，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碰撞后瞬间，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之间因摩擦产生的热量为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J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若长木板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不会滑离木板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39789" y="399633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239789" y="526608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61122" name="Picture 2" descr="X17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59" y="3485209"/>
            <a:ext cx="3868044" cy="9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348307"/>
            <a:ext cx="11248331" cy="5190039"/>
            <a:chOff x="471835" y="934424"/>
            <a:chExt cx="11248331" cy="5190039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503004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1390" y="1917383"/>
            <a:ext cx="1077311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右为正方向，由动量守恒定律可得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2.5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1390" y="644338"/>
            <a:ext cx="6959872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碰撞中，因碰撞时间极短，动量守恒，设碰撞后瞬间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共同速度为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7949"/>
              </p:ext>
            </p:extLst>
          </p:nvPr>
        </p:nvGraphicFramePr>
        <p:xfrm>
          <a:off x="638969" y="3261871"/>
          <a:ext cx="1091247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63" name="文档" r:id="rId19" imgW="11044697" imgH="2302534" progId="Word.Document.12">
                  <p:embed/>
                </p:oleObj>
              </mc:Choice>
              <mc:Fallback>
                <p:oleObj name="文档" r:id="rId19" imgW="11044697" imgH="2302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8969" y="3261871"/>
                        <a:ext cx="1091247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2" descr="X17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98" y="867743"/>
            <a:ext cx="3829747" cy="9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07612"/>
              </p:ext>
            </p:extLst>
          </p:nvPr>
        </p:nvGraphicFramePr>
        <p:xfrm>
          <a:off x="669925" y="1808163"/>
          <a:ext cx="1050607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82" name="文档" r:id="rId3" imgW="10660418" imgH="2488361" progId="Word.Document.12">
                  <p:embed/>
                </p:oleObj>
              </mc:Choice>
              <mc:Fallback>
                <p:oleObj name="文档" r:id="rId3" imgW="10660418" imgH="2488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25" y="1808163"/>
                        <a:ext cx="10506075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1428427"/>
            <a:ext cx="11248331" cy="2721447"/>
            <a:chOff x="471835" y="934424"/>
            <a:chExt cx="11248331" cy="2721447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256145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圆角矩形 30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2" name="Picture 2" descr="X17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83" y="2149868"/>
            <a:ext cx="3829747" cy="9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7890" y="327055"/>
            <a:ext cx="11394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三、非选择题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青岛市高二期中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如图所示，某同学用插针法测定一半圆形玻璃砖的折射率。在平铺的白纸上垂直纸面插大头针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确定入射光线，并让入射光线过圆心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，在玻璃砖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图中实线部分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垂直纸面插大头针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分界面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，虚线半圆与玻璃砖对称，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是入射光线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、折射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光线与圆的交点，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于法线并分别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交法线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1" name="Picture 111" descr="X19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2415287"/>
            <a:ext cx="2552893" cy="30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70340"/>
            <a:ext cx="7943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，为较方便地表示出玻璃砖的折射率，需用刻度尺测量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玻璃砖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折射率可表示为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91390" y="2326095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L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22710"/>
              </p:ext>
            </p:extLst>
          </p:nvPr>
        </p:nvGraphicFramePr>
        <p:xfrm>
          <a:off x="4080823" y="3008238"/>
          <a:ext cx="844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25" name="文档" r:id="rId18" imgW="845069" imgH="1060449" progId="Word.Document.12">
                  <p:embed/>
                </p:oleObj>
              </mc:Choice>
              <mc:Fallback>
                <p:oleObj name="文档" r:id="rId18" imgW="845069" imgH="1060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80823" y="3008238"/>
                        <a:ext cx="844550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3823" name="Picture 111" descr="X19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1125538"/>
            <a:ext cx="2552893" cy="30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720552"/>
            <a:ext cx="11248331" cy="4365426"/>
            <a:chOff x="471835" y="934424"/>
            <a:chExt cx="11248331" cy="4365426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4"/>
              <a:ext cx="11248331" cy="4205436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66648"/>
              </p:ext>
            </p:extLst>
          </p:nvPr>
        </p:nvGraphicFramePr>
        <p:xfrm>
          <a:off x="742950" y="1066428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8" name="文档" r:id="rId19" imgW="10717682" imgH="1195118" progId="Word.Document.12">
                  <p:embed/>
                </p:oleObj>
              </mc:Choice>
              <mc:Fallback>
                <p:oleObj name="文档" r:id="rId19" imgW="10717682" imgH="1195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950" y="1066428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50676"/>
              </p:ext>
            </p:extLst>
          </p:nvPr>
        </p:nvGraphicFramePr>
        <p:xfrm>
          <a:off x="741363" y="1999794"/>
          <a:ext cx="1070927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9" name="文档" r:id="rId21" imgW="10717682" imgH="2955985" progId="Word.Document.12">
                  <p:embed/>
                </p:oleObj>
              </mc:Choice>
              <mc:Fallback>
                <p:oleObj name="文档" r:id="rId21" imgW="10717682" imgH="2955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1363" y="1999794"/>
                        <a:ext cx="10709275" cy="295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111" descr="X195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55" y="1060808"/>
            <a:ext cx="2552893" cy="30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49922"/>
            <a:ext cx="7943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该同学在插大头针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前不小心将玻璃砖以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为圆心顺时针转过一小角度，由此测得玻璃砖的折射率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048" y="2090092"/>
            <a:ext cx="902811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3573810"/>
            <a:ext cx="11248331" cy="1800200"/>
            <a:chOff x="471835" y="934424"/>
            <a:chExt cx="11248331" cy="1800200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164020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708649" y="3854809"/>
            <a:ext cx="10773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当玻璃砖顺时针转过一个小角度时，在处理数据时，认为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是不变的，即入射角不变，而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减小，所以测量值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将偏大。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04654"/>
              </p:ext>
            </p:extLst>
          </p:nvPr>
        </p:nvGraphicFramePr>
        <p:xfrm>
          <a:off x="8137063" y="4399196"/>
          <a:ext cx="14763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0" name="文档" r:id="rId19" imgW="1482830" imgH="1079559" progId="Word.Document.12">
                  <p:embed/>
                </p:oleObj>
              </mc:Choice>
              <mc:Fallback>
                <p:oleObj name="文档" r:id="rId19" imgW="1482830" imgH="1079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37063" y="4399196"/>
                        <a:ext cx="147637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111" descr="X19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49" y="405458"/>
            <a:ext cx="2552893" cy="30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40881"/>
            <a:ext cx="6138048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齐齐哈尔市高二期末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所示装置测定重力加速度。小球上安装有挡光部件，光电门安装在小球平衡位置正下方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9206" y="2983082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用螺旋测微器测量挡光部件的挡光宽度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，其读数如图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582" y="375162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2.330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041" y="4437906"/>
            <a:ext cx="11248331" cy="1800200"/>
            <a:chOff x="471835" y="934424"/>
            <a:chExt cx="11248331" cy="180020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1094415"/>
              <a:ext cx="11248331" cy="164020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08649" y="4781388"/>
            <a:ext cx="1077311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螺旋测微器的读数为固定刻度与可动刻度之和，所以测得挡光宽度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33.0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2.330 mm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2147" name="Picture 3" descr="X17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09" y="417593"/>
            <a:ext cx="5051100" cy="25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136476"/>
            <a:ext cx="11248331" cy="5885606"/>
            <a:chOff x="471835" y="934424"/>
            <a:chExt cx="11248331" cy="5885606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5"/>
              <a:ext cx="11248331" cy="5725615"/>
            </a:xfrm>
            <a:prstGeom prst="roundRect">
              <a:avLst>
                <a:gd name="adj" fmla="val 27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圆角矩形 2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9563" y="4509914"/>
            <a:ext cx="10871287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两人在水平面上运动，重力势能不变，两人从静止状态分开，速度增大，动能增大，可知两运动员组成的系统机械能增大，故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9563" y="410983"/>
            <a:ext cx="10871287" cy="2607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由于运动员与冰面间的摩擦力可以忽略不计，可知两人构成的系统所受外力的合力为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，即系统的动量守恒，故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动量守恒定律有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男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女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女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，由于男运动员的质量大于女运动员，可知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&lt;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女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18820"/>
              </p:ext>
            </p:extLst>
          </p:nvPr>
        </p:nvGraphicFramePr>
        <p:xfrm>
          <a:off x="742950" y="2988319"/>
          <a:ext cx="106394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51" name="文档" r:id="rId19" imgW="10650694" imgH="1585104" progId="Word.Document.12">
                  <p:embed/>
                </p:oleObj>
              </mc:Choice>
              <mc:Fallback>
                <p:oleObj name="文档" r:id="rId19" imgW="10650694" imgH="15851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950" y="2988319"/>
                        <a:ext cx="10639425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40881"/>
            <a:ext cx="6426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让单摆做简谐运动并开启传感器的计数模式，当光电门第一次被遮挡时计数器计数为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并同时开始计时，以后光电门被遮挡一次计数增加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，若计数器计数为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时，单摆运动时间为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，则该单摆的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041" y="4740399"/>
            <a:ext cx="11248331" cy="1368152"/>
            <a:chOff x="471835" y="934424"/>
            <a:chExt cx="11248331" cy="136815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1094415"/>
              <a:ext cx="11248331" cy="120816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99324"/>
              </p:ext>
            </p:extLst>
          </p:nvPr>
        </p:nvGraphicFramePr>
        <p:xfrm>
          <a:off x="1270670" y="3645818"/>
          <a:ext cx="16065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34" name="文档" r:id="rId19" imgW="1606640" imgH="1280038" progId="Word.Document.12">
                  <p:embed/>
                </p:oleObj>
              </mc:Choice>
              <mc:Fallback>
                <p:oleObj name="文档" r:id="rId19" imgW="1606640" imgH="1280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70670" y="3645818"/>
                        <a:ext cx="160655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58561"/>
              </p:ext>
            </p:extLst>
          </p:nvPr>
        </p:nvGraphicFramePr>
        <p:xfrm>
          <a:off x="742950" y="5048751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35" name="文档" r:id="rId21" imgW="10717682" imgH="1193680" progId="Word.Document.12">
                  <p:embed/>
                </p:oleObj>
              </mc:Choice>
              <mc:Fallback>
                <p:oleObj name="文档" r:id="rId21" imgW="10717682" imgH="1193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2950" y="5048751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" descr="X17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55" y="718284"/>
            <a:ext cx="4854008" cy="246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40881"/>
            <a:ext cx="6138048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摆线长度大约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，该同学只有一把测量范围为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的刻度尺，于是他在细线上标记一点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，使得悬点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点间的细线长度为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9206" y="2916213"/>
            <a:ext cx="1141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现保持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点以下的细线长度不变，通过改变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间细线长度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以改变摆长，并测出单摆做简谐运动对应的周期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。实验中测得了多组数据并绘制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图像，求得图像斜率为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，由此可知当地重力加速度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01401"/>
              </p:ext>
            </p:extLst>
          </p:nvPr>
        </p:nvGraphicFramePr>
        <p:xfrm>
          <a:off x="9921790" y="4239582"/>
          <a:ext cx="10826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3" name="文档" r:id="rId18" imgW="1082970" imgH="1146265" progId="Word.Document.12">
                  <p:embed/>
                </p:oleObj>
              </mc:Choice>
              <mc:Fallback>
                <p:oleObj name="文档" r:id="rId18" imgW="1082970" imgH="1146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21790" y="4239582"/>
                        <a:ext cx="1082675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" descr="X17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00" y="345664"/>
            <a:ext cx="4805949" cy="24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311099"/>
              </p:ext>
            </p:extLst>
          </p:nvPr>
        </p:nvGraphicFramePr>
        <p:xfrm>
          <a:off x="742156" y="914400"/>
          <a:ext cx="107061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1" name="文档" r:id="rId3" imgW="10717682" imgH="2192188" progId="Word.Document.12">
                  <p:embed/>
                </p:oleObj>
              </mc:Choice>
              <mc:Fallback>
                <p:oleObj name="文档" r:id="rId3" imgW="10717682" imgH="2192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156" y="914400"/>
                        <a:ext cx="10706100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549474"/>
            <a:ext cx="11248331" cy="5040560"/>
            <a:chOff x="471835" y="934424"/>
            <a:chExt cx="11248331" cy="5040560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5"/>
              <a:ext cx="11248331" cy="488056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3" name="Picture 3" descr="X17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05" y="2781722"/>
            <a:ext cx="5234202" cy="26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聊城市高二期末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两列简谐横波分别沿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轴正方向和负方向传播，两波源分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别位于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1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m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1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1.2 m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处，图示为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时刻两列波的图像，此刻平衡位置在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1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两质点刚开始振动，此后两质点的位移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变化的关系式为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2sin(2π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π)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的平衡位置位于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处。求：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9206" y="484402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两列波相遇的时刻；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9206" y="5492502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0.75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3170" name="Picture 2" descr="X18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0" y="3365850"/>
            <a:ext cx="6108292" cy="15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00976"/>
              </p:ext>
            </p:extLst>
          </p:nvPr>
        </p:nvGraphicFramePr>
        <p:xfrm>
          <a:off x="742950" y="1724447"/>
          <a:ext cx="107061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94" name="文档" r:id="rId3" imgW="10717682" imgH="1057095" progId="Word.Document.12">
                  <p:embed/>
                </p:oleObj>
              </mc:Choice>
              <mc:Fallback>
                <p:oleObj name="文档" r:id="rId3" imgW="10717682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1724447"/>
                        <a:ext cx="107061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765498"/>
            <a:ext cx="11248331" cy="4392488"/>
            <a:chOff x="471835" y="934424"/>
            <a:chExt cx="11248331" cy="4392488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4232497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22598" y="2575858"/>
            <a:ext cx="1078248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两列波相遇经过的时间为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51707"/>
              </p:ext>
            </p:extLst>
          </p:nvPr>
        </p:nvGraphicFramePr>
        <p:xfrm>
          <a:off x="742950" y="1004367"/>
          <a:ext cx="107061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95" name="文档" r:id="rId21" imgW="10717682" imgH="1057095" progId="Word.Document.12">
                  <p:embed/>
                </p:oleObj>
              </mc:Choice>
              <mc:Fallback>
                <p:oleObj name="文档" r:id="rId21" imgW="10717682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2950" y="1004367"/>
                        <a:ext cx="1070610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27527"/>
              </p:ext>
            </p:extLst>
          </p:nvPr>
        </p:nvGraphicFramePr>
        <p:xfrm>
          <a:off x="742950" y="3295938"/>
          <a:ext cx="10706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96" name="文档" r:id="rId23" imgW="10717682" imgH="1109573" progId="Word.Document.12">
                  <p:embed/>
                </p:oleObj>
              </mc:Choice>
              <mc:Fallback>
                <p:oleObj name="文档" r:id="rId23" imgW="10717682" imgH="1109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42950" y="3295938"/>
                        <a:ext cx="10706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622598" y="4234286"/>
            <a:ext cx="1078248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即两波在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0.75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时刻相遇；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" name="Picture 2" descr="X18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41" y="2213722"/>
            <a:ext cx="6108292" cy="15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9206" y="184012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时刻再经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运动的路程。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9206" y="2488606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3277161"/>
            <a:ext cx="11248331" cy="1808817"/>
            <a:chOff x="471835" y="934424"/>
            <a:chExt cx="11248331" cy="1808817"/>
          </a:xfrm>
        </p:grpSpPr>
        <p:sp>
          <p:nvSpPr>
            <p:cNvPr id="22" name="圆角矩形 21"/>
            <p:cNvSpPr/>
            <p:nvPr/>
          </p:nvSpPr>
          <p:spPr>
            <a:xfrm>
              <a:off x="471835" y="1094415"/>
              <a:ext cx="11248331" cy="164882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03962" y="3603690"/>
            <a:ext cx="1078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0.75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两列波在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点相遇，振动加强，则再经过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1.25 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运动的路程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86578"/>
              </p:ext>
            </p:extLst>
          </p:nvPr>
        </p:nvGraphicFramePr>
        <p:xfrm>
          <a:off x="9892580" y="3476456"/>
          <a:ext cx="14541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88" name="文档" r:id="rId19" imgW="1454398" imgH="1175111" progId="Word.Document.12">
                  <p:embed/>
                </p:oleObj>
              </mc:Choice>
              <mc:Fallback>
                <p:oleObj name="文档" r:id="rId19" imgW="1454398" imgH="11751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92580" y="3476456"/>
                        <a:ext cx="1454150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 descr="X18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0" y="269506"/>
            <a:ext cx="6108292" cy="15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-26590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江门市高二月考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如图所示，一块半圆形透明材料，其横截面是半径为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的半圆，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为半圆的直径，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为圆心，材料的折射率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，平行光垂直射向材料的下表面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设真空中光速为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若光到达上表面后，都能从上表面射出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入射光束在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上的最大宽度为多少？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9206" y="319472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R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3861842"/>
            <a:ext cx="11248331" cy="2227107"/>
            <a:chOff x="471835" y="934424"/>
            <a:chExt cx="11248331" cy="2227107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5"/>
              <a:ext cx="11248331" cy="206711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03962" y="4152060"/>
            <a:ext cx="1078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光线发生全反射的临界角满足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，由此可知，其能从上表面射出的光线，入射角最大值为临界角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，则入射光束在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上的最大宽度为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30°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18893"/>
              </p:ext>
            </p:extLst>
          </p:nvPr>
        </p:nvGraphicFramePr>
        <p:xfrm>
          <a:off x="5925701" y="4020589"/>
          <a:ext cx="16541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16" name="文档" r:id="rId19" imgW="1654508" imgH="993742" progId="Word.Document.12">
                  <p:embed/>
                </p:oleObj>
              </mc:Choice>
              <mc:Fallback>
                <p:oleObj name="文档" r:id="rId19" imgW="1654508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25701" y="4020589"/>
                        <a:ext cx="165417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814" name="Picture 1630" descr="X18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22" y="1485578"/>
            <a:ext cx="2668184" cy="17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005158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一束光在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点右侧与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此光从材料射出所用时间为多少？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72675"/>
              </p:ext>
            </p:extLst>
          </p:nvPr>
        </p:nvGraphicFramePr>
        <p:xfrm>
          <a:off x="5375126" y="898466"/>
          <a:ext cx="13398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2" name="文档" r:id="rId18" imgW="1340306" imgH="1106602" progId="Word.Document.12">
                  <p:embed/>
                </p:oleObj>
              </mc:Choice>
              <mc:Fallback>
                <p:oleObj name="文档" r:id="rId18" imgW="1340306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75126" y="898466"/>
                        <a:ext cx="133985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94605"/>
              </p:ext>
            </p:extLst>
          </p:nvPr>
        </p:nvGraphicFramePr>
        <p:xfrm>
          <a:off x="550590" y="2434755"/>
          <a:ext cx="26162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3" name="文档" r:id="rId20" imgW="2616188" imgH="1280038" progId="Word.Document.12">
                  <p:embed/>
                </p:oleObj>
              </mc:Choice>
              <mc:Fallback>
                <p:oleObj name="文档" r:id="rId20" imgW="2616188" imgH="1280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0590" y="2434755"/>
                        <a:ext cx="261620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630" descr="X18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38" y="1136146"/>
            <a:ext cx="2668184" cy="17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79611"/>
              </p:ext>
            </p:extLst>
          </p:nvPr>
        </p:nvGraphicFramePr>
        <p:xfrm>
          <a:off x="615156" y="549474"/>
          <a:ext cx="109601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27" name="文档" r:id="rId3" imgW="10960062" imgH="5590995" progId="Word.Document.12">
                  <p:embed/>
                </p:oleObj>
              </mc:Choice>
              <mc:Fallback>
                <p:oleObj name="文档" r:id="rId3" imgW="10960062" imgH="5590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156" y="549474"/>
                        <a:ext cx="10960100" cy="55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242392"/>
            <a:ext cx="11248331" cy="6067722"/>
            <a:chOff x="471835" y="934424"/>
            <a:chExt cx="11248331" cy="6067722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590773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30025" name="Picture 1673" descr="X18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31" y="4267091"/>
            <a:ext cx="2316419" cy="17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117426"/>
            <a:ext cx="1141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物块固定在水平面上，其上表面是半径为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的光滑四分之一圆弧；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是质量为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的带四分之一圆弧和水平板的物块，其圆弧半径也为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、上表面光滑，水平部分长为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、上表面粗糙。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物块放在光滑水平面上，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物块左端与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物块右端等高且无缝对接不粘连。现将一质量为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的小滑块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物块最高点由静止释放，与另一静止在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物块左端的质量为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的小滑块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发生弹性碰撞，碰后滑块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瞬间被锁定在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物块上。已知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 kg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kg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kg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求碰后瞬间滑块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的速度大小；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9206" y="4913387"/>
            <a:ext cx="11412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 </a:t>
            </a:r>
            <a:r>
              <a:rPr lang="en-US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m/s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4194" name="Picture 2" descr="X16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42" y="3877223"/>
            <a:ext cx="3627559" cy="13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8302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如图所示，水平弹簧振子在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两点之间做简谐运动，平衡位置为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点的时间等于周期的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点的过程中，物块的动能转化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的弹性势能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点，物块的速度相同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点开始计时，物块再次回到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点完成一次全振动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2558" y="2556173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53649"/>
              </p:ext>
            </p:extLst>
          </p:nvPr>
        </p:nvGraphicFramePr>
        <p:xfrm>
          <a:off x="7060381" y="1764085"/>
          <a:ext cx="8255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71" name="文档" r:id="rId18" imgW="825994" imgH="1039535" progId="Word.Document.12">
                  <p:embed/>
                </p:oleObj>
              </mc:Choice>
              <mc:Fallback>
                <p:oleObj name="文档" r:id="rId18" imgW="825994" imgH="1039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60381" y="1764085"/>
                        <a:ext cx="8255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669" name="Picture 221" descr="X15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2590916"/>
            <a:ext cx="3557578" cy="10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14565"/>
              </p:ext>
            </p:extLst>
          </p:nvPr>
        </p:nvGraphicFramePr>
        <p:xfrm>
          <a:off x="803275" y="3162082"/>
          <a:ext cx="1039336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0" name="文档" r:id="rId18" imgW="10545890" imgH="2275936" progId="Word.Document.12">
                  <p:embed/>
                </p:oleObj>
              </mc:Choice>
              <mc:Fallback>
                <p:oleObj name="文档" r:id="rId18" imgW="10545890" imgH="2275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3275" y="3162082"/>
                        <a:ext cx="10393363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71041" y="607393"/>
            <a:ext cx="11248331" cy="4896544"/>
            <a:chOff x="471835" y="934424"/>
            <a:chExt cx="11248331" cy="4896544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473655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05555"/>
              </p:ext>
            </p:extLst>
          </p:nvPr>
        </p:nvGraphicFramePr>
        <p:xfrm>
          <a:off x="800100" y="996008"/>
          <a:ext cx="105346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1" name="文档" r:id="rId21" imgW="10545890" imgH="2437681" progId="Word.Document.12">
                  <p:embed/>
                </p:oleObj>
              </mc:Choice>
              <mc:Fallback>
                <p:oleObj name="文档" r:id="rId21" imgW="10545890" imgH="2437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0100" y="996008"/>
                        <a:ext cx="1053465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X16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2565698"/>
            <a:ext cx="3950807" cy="15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9206" y="693490"/>
            <a:ext cx="7181145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被锁定在光滑水平面上，滑块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物块上表面恰好能滑到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物块顶端，求滑块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物块水平部分上表面间的动摩擦因数；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9206" y="2649533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1041" y="3501802"/>
            <a:ext cx="11248331" cy="1343638"/>
            <a:chOff x="471835" y="934424"/>
            <a:chExt cx="11248331" cy="1343638"/>
          </a:xfrm>
        </p:grpSpPr>
        <p:sp>
          <p:nvSpPr>
            <p:cNvPr id="54" name="圆角矩形 53"/>
            <p:cNvSpPr/>
            <p:nvPr/>
          </p:nvSpPr>
          <p:spPr>
            <a:xfrm>
              <a:off x="471835" y="1094414"/>
              <a:ext cx="11248331" cy="118364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59" name="Picture 2" descr="X16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15" y="981522"/>
            <a:ext cx="3990315" cy="15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585131"/>
              </p:ext>
            </p:extLst>
          </p:nvPr>
        </p:nvGraphicFramePr>
        <p:xfrm>
          <a:off x="694606" y="3790297"/>
          <a:ext cx="110013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4" name="文档" r:id="rId20" imgW="11001479" imgH="1166363" progId="Word.Document.12">
                  <p:embed/>
                </p:oleObj>
              </mc:Choice>
              <mc:Fallback>
                <p:oleObj name="文档" r:id="rId20" imgW="11001479" imgH="1166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4606" y="3790297"/>
                        <a:ext cx="110013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7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206" y="693490"/>
            <a:ext cx="7181145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未被锁定在光滑水平面上，求滑块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上能上升的最大高度及其最终的速度大小。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物块水平面间的动摩擦因数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问中数值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9206" y="335778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 m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" name="Picture 2" descr="X16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1027693"/>
            <a:ext cx="3990315" cy="15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89434"/>
            <a:ext cx="11248331" cy="5760640"/>
            <a:chOff x="471835" y="934424"/>
            <a:chExt cx="11248331" cy="576064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3"/>
              <a:ext cx="11248331" cy="560065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721850" y="467941"/>
            <a:ext cx="10746713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物块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不固定，系统水平方向动量守恒，设滑块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沿物块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上滑的高度为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" name="Picture 2" descr="X16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23" y="1113744"/>
            <a:ext cx="3591643" cy="137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41658"/>
              </p:ext>
            </p:extLst>
          </p:nvPr>
        </p:nvGraphicFramePr>
        <p:xfrm>
          <a:off x="792163" y="1782763"/>
          <a:ext cx="10653712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5" name="文档" r:id="rId20" imgW="10658617" imgH="3956290" progId="Word.Document.12">
                  <p:embed/>
                </p:oleObj>
              </mc:Choice>
              <mc:Fallback>
                <p:oleObj name="文档" r:id="rId20" imgW="10658617" imgH="3956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2163" y="1782763"/>
                        <a:ext cx="10653712" cy="394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1"/>
          <a:stretch/>
        </p:blipFill>
        <p:spPr>
          <a:xfrm>
            <a:off x="7272338" y="2048613"/>
            <a:ext cx="4917600" cy="27640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5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744157"/>
              </p:ext>
            </p:extLst>
          </p:nvPr>
        </p:nvGraphicFramePr>
        <p:xfrm>
          <a:off x="741363" y="385763"/>
          <a:ext cx="107299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89" name="文档" r:id="rId3" imgW="10736409" imgH="2567796" progId="Word.Document.12">
                  <p:embed/>
                </p:oleObj>
              </mc:Choice>
              <mc:Fallback>
                <p:oleObj name="文档" r:id="rId3" imgW="10736409" imgH="2567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385763"/>
                        <a:ext cx="10729912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17426"/>
            <a:ext cx="11248331" cy="5700251"/>
            <a:chOff x="471835" y="934424"/>
            <a:chExt cx="11248331" cy="5700251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5540261"/>
            </a:xfrm>
            <a:prstGeom prst="roundRect">
              <a:avLst>
                <a:gd name="adj" fmla="val 216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50306" y="2493690"/>
            <a:ext cx="110895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点的过程中，物块速度减小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减小，弹性势能增加，即物块的动能转化为弹簧的弹性势能，选项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点，物块的速度大小相等，方向不一定相同，选项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点开始计时，物块第二次回到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点才是完成一次全振动，选项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spc="-6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9" name="Picture 221" descr="X15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69" y="1968353"/>
            <a:ext cx="3557578" cy="10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05458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四川省盐亭中学高二月考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如图所示，甲、乙分别是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两束单色光用同一双缝干涉装置进行实验得到的干涉图样，下列关于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两束单色光的说法正确的是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光在真空中的波长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i="1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i="1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光在玻璃中的折射率满足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若这两束光分别为红光和紫光，则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为红光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光分别从玻璃射入空气，则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光临界角较小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57821" y="492291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59074" name="Picture 2" descr="X17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25" y="2121817"/>
            <a:ext cx="5519442" cy="12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405458"/>
            <a:ext cx="11248331" cy="5256584"/>
            <a:chOff x="471835" y="934424"/>
            <a:chExt cx="11248331" cy="5256584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3"/>
              <a:ext cx="11248331" cy="5096595"/>
            </a:xfrm>
            <a:prstGeom prst="roundRect">
              <a:avLst>
                <a:gd name="adj" fmla="val 194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圆角矩形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7085" y="2194039"/>
            <a:ext cx="108362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根据双缝干涉相邻条纹间距公式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可得，在其他条件不变的情况下，相干光的波长越大，条纹间距越大，由题图可知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光的波长小于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光的波长，故选项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光的波长小于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光的波长，所以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光的频率大于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光的频率，若这两束光分别为红光和紫光，则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光为红光，故选项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75674"/>
              </p:ext>
            </p:extLst>
          </p:nvPr>
        </p:nvGraphicFramePr>
        <p:xfrm>
          <a:off x="6467991" y="2095852"/>
          <a:ext cx="10922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7" name="文档" r:id="rId19" imgW="1092688" imgH="1090737" progId="Word.Document.12">
                  <p:embed/>
                </p:oleObj>
              </mc:Choice>
              <mc:Fallback>
                <p:oleObj name="文档" r:id="rId19" imgW="1092688" imgH="1090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67991" y="2095852"/>
                        <a:ext cx="1092200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 descr="X17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5" y="765498"/>
            <a:ext cx="5519442" cy="12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765498"/>
            <a:ext cx="11248331" cy="3960440"/>
            <a:chOff x="471835" y="934424"/>
            <a:chExt cx="11248331" cy="3960440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3"/>
              <a:ext cx="11248331" cy="3800451"/>
            </a:xfrm>
            <a:prstGeom prst="roundRect">
              <a:avLst>
                <a:gd name="adj" fmla="val 194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圆角矩形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2904" y="2554079"/>
            <a:ext cx="10944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对于同一种介质，频率越大，折射率越大，故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光在玻璃中的折射率大于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光在玻璃中的折射率，由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光的临界角小于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光的临界角，故选项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84796"/>
              </p:ext>
            </p:extLst>
          </p:nvPr>
        </p:nvGraphicFramePr>
        <p:xfrm>
          <a:off x="6065996" y="3094772"/>
          <a:ext cx="15335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1" name="文档" r:id="rId19" imgW="1540056" imgH="1089295" progId="Word.Document.12">
                  <p:embed/>
                </p:oleObj>
              </mc:Choice>
              <mc:Fallback>
                <p:oleObj name="文档" r:id="rId19" imgW="1540056" imgH="1089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65996" y="3094772"/>
                        <a:ext cx="153352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 descr="X17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35" y="1220597"/>
            <a:ext cx="5519442" cy="12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61442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抚顺市高二期末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下雨时，由于空气阻力的作用，雨滴经过变加速运动，最终做匀速运动，假设雨滴落地时的速度为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。某次下小雨时小明同学打着半径为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的雨伞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假设伞面水平，雨水的平均密度为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kg/m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，由于下雨使得小明增加撑雨伞的力约为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A.0.16 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B.1.6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C.16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D.160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501247" y="289066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71041" y="3880892"/>
            <a:ext cx="11248331" cy="1853158"/>
            <a:chOff x="471835" y="934424"/>
            <a:chExt cx="11248331" cy="1853158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4"/>
              <a:ext cx="11248331" cy="169316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13089" y="4206277"/>
            <a:ext cx="10764235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内，落到雨伞上雨水的质量为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，根据动量定理有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ρ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ρ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，代入数据解得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1.6 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3801</Words>
  <Application>Microsoft Office PowerPoint</Application>
  <PresentationFormat>自定义</PresentationFormat>
  <Paragraphs>770</Paragraphs>
  <Slides>44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DOUYU Font</vt:lpstr>
      <vt:lpstr>方正中等线简体</vt:lpstr>
      <vt:lpstr>黑体</vt:lpstr>
      <vt:lpstr>华文黑体</vt:lpstr>
      <vt:lpstr>华文细黑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Microsoft Word 文档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7859</cp:revision>
  <dcterms:created xsi:type="dcterms:W3CDTF">2014-11-27T01:03:00Z</dcterms:created>
  <dcterms:modified xsi:type="dcterms:W3CDTF">2024-04-30T03:24:01Z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